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4"/>
  </p:notes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3"/>
  </p:normalViewPr>
  <p:slideViewPr>
    <p:cSldViewPr snapToGrid="0">
      <p:cViewPr varScale="1">
        <p:scale>
          <a:sx n="101" d="100"/>
          <a:sy n="101" d="100"/>
        </p:scale>
        <p:origin x="10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7E8A6-4169-E54E-AE07-5363830283B4}" type="datetimeFigureOut">
              <a:rPr lang="en-US" smtClean="0"/>
              <a:t>10/23/23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7D0C7-CFE1-E64A-AC6E-E083961D563D}" type="slidenum">
              <a:rPr lang="en-US" smtClean="0"/>
              <a:t>‹#›</a:t>
            </a:fld>
            <a:endParaRPr lang="en-US"/>
          </a:p>
        </p:txBody>
      </p:sp>
    </p:spTree>
    <p:extLst>
      <p:ext uri="{BB962C8B-B14F-4D97-AF65-F5344CB8AC3E}">
        <p14:creationId xmlns:p14="http://schemas.microsoft.com/office/powerpoint/2010/main" val="330053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8</a:t>
            </a:r>
            <a:r>
              <a:rPr lang="en-US" baseline="30000" dirty="0"/>
              <a:t>th</a:t>
            </a:r>
            <a:r>
              <a:rPr lang="en-US" dirty="0"/>
              <a:t> of this year held a special election- we will go over what was covered in this special election, the outcome and the implications for the upcoming election</a:t>
            </a:r>
          </a:p>
          <a:p>
            <a:endParaRPr lang="en-US" dirty="0"/>
          </a:p>
          <a:p>
            <a:r>
              <a:rPr lang="en-US" dirty="0"/>
              <a:t>November 7 is coming up in approx 3 short weeks, we will go over the two issues being presented in the upcoming election</a:t>
            </a:r>
            <a:endParaRPr lang="en-US" baseline="30000" dirty="0"/>
          </a:p>
          <a:p>
            <a:endParaRPr lang="en-US" baseline="30000" dirty="0"/>
          </a:p>
          <a:p>
            <a:r>
              <a:rPr lang="en-US" baseline="30000" dirty="0"/>
              <a:t>Brief clarification regarding double use of “issue 1” language</a:t>
            </a:r>
          </a:p>
        </p:txBody>
      </p:sp>
      <p:sp>
        <p:nvSpPr>
          <p:cNvPr id="4" name="Slide Number Placeholder 3"/>
          <p:cNvSpPr>
            <a:spLocks noGrp="1"/>
          </p:cNvSpPr>
          <p:nvPr>
            <p:ph type="sldNum" sz="quarter" idx="5"/>
          </p:nvPr>
        </p:nvSpPr>
        <p:spPr/>
        <p:txBody>
          <a:bodyPr/>
          <a:lstStyle/>
          <a:p>
            <a:fld id="{6477D0C7-CFE1-E64A-AC6E-E083961D563D}" type="slidenum">
              <a:rPr lang="en-US" smtClean="0"/>
              <a:t>2</a:t>
            </a:fld>
            <a:endParaRPr lang="en-US"/>
          </a:p>
        </p:txBody>
      </p:sp>
    </p:spTree>
    <p:extLst>
      <p:ext uri="{BB962C8B-B14F-4D97-AF65-F5344CB8AC3E}">
        <p14:creationId xmlns:p14="http://schemas.microsoft.com/office/powerpoint/2010/main" val="409441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7D0C7-CFE1-E64A-AC6E-E083961D563D}" type="slidenum">
              <a:rPr lang="en-US" smtClean="0"/>
              <a:t>5</a:t>
            </a:fld>
            <a:endParaRPr lang="en-US"/>
          </a:p>
        </p:txBody>
      </p:sp>
    </p:spTree>
    <p:extLst>
      <p:ext uri="{BB962C8B-B14F-4D97-AF65-F5344CB8AC3E}">
        <p14:creationId xmlns:p14="http://schemas.microsoft.com/office/powerpoint/2010/main" val="109671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811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3369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92606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35830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8387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3950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227868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432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5162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273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12583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020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491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1131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88832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818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10/23/23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73174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hyperlink" Target="https://www.ohiosos.gov/elections/voters/id-requirements/" TargetMode="External"/><Relationship Id="rId3" Type="http://schemas.openxmlformats.org/officeDocument/2006/relationships/hyperlink" Target="https://www.ohiosos.gov/globalassets/ballotboard/2023/issue-2-certified-language---08-24-23.pdf" TargetMode="External"/><Relationship Id="rId7" Type="http://schemas.openxmlformats.org/officeDocument/2006/relationships/hyperlink" Target="https://www.ohiosos.gov/elections/voters/toolkit/polling-location/" TargetMode="External"/><Relationship Id="rId2" Type="http://schemas.openxmlformats.org/officeDocument/2006/relationships/hyperlink" Target="https://www.ohiosos.gov/globalassets/ballotboard/2023/certified-language-9-21-ballot-board.pdf" TargetMode="External"/><Relationship Id="rId1" Type="http://schemas.openxmlformats.org/officeDocument/2006/relationships/slideLayout" Target="../slideLayouts/slideLayout2.xml"/><Relationship Id="rId6" Type="http://schemas.openxmlformats.org/officeDocument/2006/relationships/hyperlink" Target="https://www.ohiosos.gov/elections/voters/toolkit/sample-ballot/" TargetMode="External"/><Relationship Id="rId5" Type="http://schemas.openxmlformats.org/officeDocument/2006/relationships/hyperlink" Target="https://ballotpedia.org/Ohio_2023_ballot_measures" TargetMode="External"/><Relationship Id="rId10" Type="http://schemas.openxmlformats.org/officeDocument/2006/relationships/hyperlink" Target="https://lead.osu.edu/community-engagement/osu-votes" TargetMode="External"/><Relationship Id="rId4" Type="http://schemas.openxmlformats.org/officeDocument/2006/relationships/hyperlink" Target="https://www.ohiosos.gov/media-center/press-releases/2023/2023-09-22/" TargetMode="External"/><Relationship Id="rId9" Type="http://schemas.openxmlformats.org/officeDocument/2006/relationships/hyperlink" Target="https://www.ohiosos.gov/elections/voters/how-to-request-your-absentee-ballo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ohiosos.gov/globalassets/ballotboard/2023/issue-2-certified-language---08-24-23.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A39A-BADA-CF05-C069-94FA71C39F26}"/>
              </a:ext>
            </a:extLst>
          </p:cNvPr>
          <p:cNvSpPr>
            <a:spLocks noGrp="1"/>
          </p:cNvSpPr>
          <p:nvPr>
            <p:ph type="ctrTitle"/>
          </p:nvPr>
        </p:nvSpPr>
        <p:spPr/>
        <p:txBody>
          <a:bodyPr/>
          <a:lstStyle/>
          <a:p>
            <a:r>
              <a:rPr lang="en-US" dirty="0"/>
              <a:t>Voter’s Education Program 2023</a:t>
            </a:r>
          </a:p>
        </p:txBody>
      </p:sp>
      <p:sp>
        <p:nvSpPr>
          <p:cNvPr id="3" name="Subtitle 2">
            <a:extLst>
              <a:ext uri="{FF2B5EF4-FFF2-40B4-BE49-F238E27FC236}">
                <a16:creationId xmlns:a16="http://schemas.microsoft.com/office/drawing/2014/main" id="{3AF8FE20-5261-1499-0F28-24D52B920F3C}"/>
              </a:ext>
            </a:extLst>
          </p:cNvPr>
          <p:cNvSpPr>
            <a:spLocks noGrp="1"/>
          </p:cNvSpPr>
          <p:nvPr>
            <p:ph type="subTitle" idx="1"/>
          </p:nvPr>
        </p:nvSpPr>
        <p:spPr/>
        <p:txBody>
          <a:bodyPr>
            <a:normAutofit lnSpcReduction="10000"/>
          </a:bodyPr>
          <a:lstStyle/>
          <a:p>
            <a:r>
              <a:rPr lang="en-US" dirty="0"/>
              <a:t>A quick review…</a:t>
            </a:r>
          </a:p>
          <a:p>
            <a:r>
              <a:rPr lang="en-US" dirty="0"/>
              <a:t>What’s on the upcoming ballot?</a:t>
            </a:r>
          </a:p>
          <a:p>
            <a:r>
              <a:rPr lang="en-US" dirty="0"/>
              <a:t>Questions + Resources</a:t>
            </a:r>
          </a:p>
        </p:txBody>
      </p:sp>
    </p:spTree>
    <p:extLst>
      <p:ext uri="{BB962C8B-B14F-4D97-AF65-F5344CB8AC3E}">
        <p14:creationId xmlns:p14="http://schemas.microsoft.com/office/powerpoint/2010/main" val="217813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D35F-1388-44B3-3D95-2EB96E81E298}"/>
              </a:ext>
            </a:extLst>
          </p:cNvPr>
          <p:cNvSpPr>
            <a:spLocks noGrp="1"/>
          </p:cNvSpPr>
          <p:nvPr>
            <p:ph type="title"/>
          </p:nvPr>
        </p:nvSpPr>
        <p:spPr>
          <a:xfrm>
            <a:off x="427183" y="147781"/>
            <a:ext cx="8596668" cy="1320800"/>
          </a:xfrm>
        </p:spPr>
        <p:txBody>
          <a:bodyPr/>
          <a:lstStyle/>
          <a:p>
            <a:r>
              <a:rPr lang="en-US" dirty="0"/>
              <a:t>November 7</a:t>
            </a:r>
            <a:r>
              <a:rPr lang="en-US" baseline="30000" dirty="0"/>
              <a:t>th</a:t>
            </a:r>
            <a:r>
              <a:rPr lang="en-US" dirty="0"/>
              <a:t> Distilled Down</a:t>
            </a:r>
          </a:p>
        </p:txBody>
      </p:sp>
      <p:sp>
        <p:nvSpPr>
          <p:cNvPr id="3" name="Content Placeholder 2">
            <a:extLst>
              <a:ext uri="{FF2B5EF4-FFF2-40B4-BE49-F238E27FC236}">
                <a16:creationId xmlns:a16="http://schemas.microsoft.com/office/drawing/2014/main" id="{5FB258D6-B6DD-D1F0-EF98-B5398A9855F2}"/>
              </a:ext>
            </a:extLst>
          </p:cNvPr>
          <p:cNvSpPr>
            <a:spLocks noGrp="1"/>
          </p:cNvSpPr>
          <p:nvPr>
            <p:ph idx="1"/>
          </p:nvPr>
        </p:nvSpPr>
        <p:spPr>
          <a:xfrm>
            <a:off x="638849" y="808181"/>
            <a:ext cx="9020847" cy="4072259"/>
          </a:xfrm>
        </p:spPr>
        <p:txBody>
          <a:bodyPr>
            <a:noAutofit/>
          </a:bodyPr>
          <a:lstStyle/>
          <a:p>
            <a:r>
              <a:rPr lang="en-US" dirty="0"/>
              <a:t>Issue 1</a:t>
            </a:r>
          </a:p>
          <a:p>
            <a:pPr lvl="1"/>
            <a:r>
              <a:rPr lang="en-US" sz="1800" dirty="0"/>
              <a:t>Main focus: Implementing constitutional protections for reproductive rights, slight focus on abortion</a:t>
            </a:r>
          </a:p>
          <a:p>
            <a:pPr lvl="1"/>
            <a:r>
              <a:rPr lang="en-US" sz="1800" dirty="0"/>
              <a:t>Puts medical professionals at the forefront of the reproductive decisions with women + protections for medical professionals/facilities that perform abortions</a:t>
            </a:r>
          </a:p>
          <a:p>
            <a:pPr lvl="2"/>
            <a:r>
              <a:rPr lang="en-US" sz="1800" dirty="0"/>
              <a:t>Stipulations regarding viability of fetus/unborn child and safety of mother</a:t>
            </a:r>
          </a:p>
          <a:p>
            <a:pPr lvl="1"/>
            <a:r>
              <a:rPr lang="en-US" sz="1800" dirty="0"/>
              <a:t>Prevents State from punitive actions against these individuals/facilities</a:t>
            </a:r>
          </a:p>
          <a:p>
            <a:r>
              <a:rPr lang="en-US" dirty="0"/>
              <a:t>Issue 2</a:t>
            </a:r>
          </a:p>
          <a:p>
            <a:pPr lvl="1"/>
            <a:r>
              <a:rPr lang="en-US" sz="1800" dirty="0"/>
              <a:t>Regulation, legalization and commercialization of cannabis in the state of Ohio</a:t>
            </a:r>
          </a:p>
          <a:p>
            <a:pPr lvl="1"/>
            <a:r>
              <a:rPr lang="en-US" sz="1800" dirty="0"/>
              <a:t>Extension of medical legalization in 2016 to full adult recreational use</a:t>
            </a:r>
          </a:p>
          <a:p>
            <a:pPr lvl="1"/>
            <a:r>
              <a:rPr lang="en-US" sz="1800" dirty="0"/>
              <a:t>Creation of additional funds/ taxes generation for the state government with portions allocated to support to substance abuse/addiction, tax commissions, and cannabis social equity and jobs</a:t>
            </a:r>
          </a:p>
          <a:p>
            <a:r>
              <a:rPr lang="en-US" dirty="0"/>
              <a:t>I will provide additional resources for constituents to use for more information</a:t>
            </a:r>
          </a:p>
        </p:txBody>
      </p:sp>
    </p:spTree>
    <p:extLst>
      <p:ext uri="{BB962C8B-B14F-4D97-AF65-F5344CB8AC3E}">
        <p14:creationId xmlns:p14="http://schemas.microsoft.com/office/powerpoint/2010/main" val="213745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C2E6-EAAC-43C7-89D3-CBFC444CE6C9}"/>
              </a:ext>
            </a:extLst>
          </p:cNvPr>
          <p:cNvSpPr>
            <a:spLocks noGrp="1"/>
          </p:cNvSpPr>
          <p:nvPr>
            <p:ph type="title"/>
          </p:nvPr>
        </p:nvSpPr>
        <p:spPr>
          <a:xfrm>
            <a:off x="4631135" y="2766218"/>
            <a:ext cx="10515600" cy="1325563"/>
          </a:xfrm>
        </p:spPr>
        <p:txBody>
          <a:bodyPr/>
          <a:lstStyle/>
          <a:p>
            <a:r>
              <a:rPr lang="en-US" dirty="0">
                <a:latin typeface="Arial Rounded MT Bold" panose="020F0704030504030204" pitchFamily="34" charset="77"/>
              </a:rPr>
              <a:t>Questions?</a:t>
            </a:r>
          </a:p>
        </p:txBody>
      </p:sp>
      <p:pic>
        <p:nvPicPr>
          <p:cNvPr id="6" name="Picture 5">
            <a:extLst>
              <a:ext uri="{FF2B5EF4-FFF2-40B4-BE49-F238E27FC236}">
                <a16:creationId xmlns:a16="http://schemas.microsoft.com/office/drawing/2014/main" id="{DCED2F8E-3197-9960-95BB-5061EE073AB6}"/>
              </a:ext>
            </a:extLst>
          </p:cNvPr>
          <p:cNvPicPr>
            <a:picLocks noChangeAspect="1"/>
          </p:cNvPicPr>
          <p:nvPr/>
        </p:nvPicPr>
        <p:blipFill>
          <a:blip r:embed="rId2"/>
          <a:stretch>
            <a:fillRect/>
          </a:stretch>
        </p:blipFill>
        <p:spPr>
          <a:xfrm>
            <a:off x="247072" y="173181"/>
            <a:ext cx="3408988" cy="3408988"/>
          </a:xfrm>
          <a:prstGeom prst="rect">
            <a:avLst/>
          </a:prstGeom>
        </p:spPr>
      </p:pic>
      <p:pic>
        <p:nvPicPr>
          <p:cNvPr id="9" name="Picture 8">
            <a:extLst>
              <a:ext uri="{FF2B5EF4-FFF2-40B4-BE49-F238E27FC236}">
                <a16:creationId xmlns:a16="http://schemas.microsoft.com/office/drawing/2014/main" id="{7E870954-EC25-E3AF-DD72-D460B54DA94D}"/>
              </a:ext>
            </a:extLst>
          </p:cNvPr>
          <p:cNvPicPr>
            <a:picLocks noChangeAspect="1"/>
          </p:cNvPicPr>
          <p:nvPr/>
        </p:nvPicPr>
        <p:blipFill>
          <a:blip r:embed="rId3"/>
          <a:stretch>
            <a:fillRect/>
          </a:stretch>
        </p:blipFill>
        <p:spPr>
          <a:xfrm>
            <a:off x="7585871" y="0"/>
            <a:ext cx="4606129" cy="3059545"/>
          </a:xfrm>
          <a:prstGeom prst="rect">
            <a:avLst/>
          </a:prstGeom>
        </p:spPr>
      </p:pic>
      <p:pic>
        <p:nvPicPr>
          <p:cNvPr id="12" name="Picture 11">
            <a:extLst>
              <a:ext uri="{FF2B5EF4-FFF2-40B4-BE49-F238E27FC236}">
                <a16:creationId xmlns:a16="http://schemas.microsoft.com/office/drawing/2014/main" id="{A57EA196-7A13-D884-3369-82A3B6C89FB0}"/>
              </a:ext>
            </a:extLst>
          </p:cNvPr>
          <p:cNvPicPr>
            <a:picLocks noChangeAspect="1"/>
          </p:cNvPicPr>
          <p:nvPr/>
        </p:nvPicPr>
        <p:blipFill>
          <a:blip r:embed="rId4"/>
          <a:stretch>
            <a:fillRect/>
          </a:stretch>
        </p:blipFill>
        <p:spPr>
          <a:xfrm>
            <a:off x="5246954" y="3798455"/>
            <a:ext cx="2338917" cy="3033577"/>
          </a:xfrm>
          <a:prstGeom prst="rect">
            <a:avLst/>
          </a:prstGeom>
        </p:spPr>
      </p:pic>
    </p:spTree>
    <p:extLst>
      <p:ext uri="{BB962C8B-B14F-4D97-AF65-F5344CB8AC3E}">
        <p14:creationId xmlns:p14="http://schemas.microsoft.com/office/powerpoint/2010/main" val="204156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42E2-CFB4-FAC7-2B0D-EDDB57165E6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B86AB61-73C6-1E30-F88C-03B75F08E397}"/>
              </a:ext>
            </a:extLst>
          </p:cNvPr>
          <p:cNvSpPr>
            <a:spLocks noGrp="1"/>
          </p:cNvSpPr>
          <p:nvPr>
            <p:ph idx="1"/>
          </p:nvPr>
        </p:nvSpPr>
        <p:spPr>
          <a:xfrm>
            <a:off x="818958" y="1690688"/>
            <a:ext cx="10515600" cy="4351338"/>
          </a:xfrm>
        </p:spPr>
        <p:txBody>
          <a:bodyPr>
            <a:normAutofit/>
          </a:bodyPr>
          <a:lstStyle/>
          <a:p>
            <a:pPr lvl="2"/>
            <a:endParaRPr lang="en-US" sz="1600" dirty="0"/>
          </a:p>
          <a:p>
            <a:r>
              <a:rPr lang="en-US" sz="1600" dirty="0">
                <a:hlinkClick r:id="rId2"/>
              </a:rPr>
              <a:t>https://</a:t>
            </a:r>
            <a:r>
              <a:rPr lang="en-US" sz="1600" dirty="0" err="1">
                <a:hlinkClick r:id="rId2"/>
              </a:rPr>
              <a:t>www.ohiosos.gov</a:t>
            </a:r>
            <a:r>
              <a:rPr lang="en-US" sz="1600" dirty="0">
                <a:hlinkClick r:id="rId2"/>
              </a:rPr>
              <a:t>/</a:t>
            </a:r>
            <a:r>
              <a:rPr lang="en-US" sz="1600" dirty="0" err="1">
                <a:hlinkClick r:id="rId2"/>
              </a:rPr>
              <a:t>globalassets</a:t>
            </a:r>
            <a:r>
              <a:rPr lang="en-US" sz="1600" dirty="0">
                <a:hlinkClick r:id="rId2"/>
              </a:rPr>
              <a:t>/</a:t>
            </a:r>
            <a:r>
              <a:rPr lang="en-US" sz="1600" dirty="0" err="1">
                <a:hlinkClick r:id="rId2"/>
              </a:rPr>
              <a:t>ballotboard</a:t>
            </a:r>
            <a:r>
              <a:rPr lang="en-US" sz="1600" dirty="0">
                <a:hlinkClick r:id="rId2"/>
              </a:rPr>
              <a:t>/2023/certified-language-9-21-ballot-board.pdf</a:t>
            </a:r>
            <a:endParaRPr lang="en-US" sz="1600" dirty="0"/>
          </a:p>
          <a:p>
            <a:r>
              <a:rPr lang="en-US" sz="1600" dirty="0">
                <a:hlinkClick r:id="rId3"/>
              </a:rPr>
              <a:t>https://</a:t>
            </a:r>
            <a:r>
              <a:rPr lang="en-US" sz="1600" dirty="0" err="1">
                <a:hlinkClick r:id="rId3"/>
              </a:rPr>
              <a:t>www.ohiosos.gov</a:t>
            </a:r>
            <a:r>
              <a:rPr lang="en-US" sz="1600" dirty="0">
                <a:hlinkClick r:id="rId3"/>
              </a:rPr>
              <a:t>/</a:t>
            </a:r>
            <a:r>
              <a:rPr lang="en-US" sz="1600" dirty="0" err="1">
                <a:hlinkClick r:id="rId3"/>
              </a:rPr>
              <a:t>globalassets</a:t>
            </a:r>
            <a:r>
              <a:rPr lang="en-US" sz="1600" dirty="0">
                <a:hlinkClick r:id="rId3"/>
              </a:rPr>
              <a:t>/</a:t>
            </a:r>
            <a:r>
              <a:rPr lang="en-US" sz="1600" dirty="0" err="1">
                <a:hlinkClick r:id="rId3"/>
              </a:rPr>
              <a:t>ballotboard</a:t>
            </a:r>
            <a:r>
              <a:rPr lang="en-US" sz="1600" dirty="0">
                <a:hlinkClick r:id="rId3"/>
              </a:rPr>
              <a:t>/2023/issue-2-certified-language---08-24-23.pdf</a:t>
            </a:r>
            <a:endParaRPr lang="en-US" sz="1600" dirty="0">
              <a:hlinkClick r:id="rId4"/>
            </a:endParaRPr>
          </a:p>
          <a:p>
            <a:r>
              <a:rPr lang="en-US" sz="1600" dirty="0">
                <a:hlinkClick r:id="rId4"/>
              </a:rPr>
              <a:t>https://</a:t>
            </a:r>
            <a:r>
              <a:rPr lang="en-US" sz="1600" dirty="0" err="1">
                <a:hlinkClick r:id="rId4"/>
              </a:rPr>
              <a:t>www.ohiosos.gov</a:t>
            </a:r>
            <a:r>
              <a:rPr lang="en-US" sz="1600" dirty="0">
                <a:hlinkClick r:id="rId4"/>
              </a:rPr>
              <a:t>/media-center/press-releases/2023/2023-09-22/</a:t>
            </a:r>
            <a:endParaRPr lang="en-US" sz="1600" dirty="0"/>
          </a:p>
          <a:p>
            <a:r>
              <a:rPr lang="en-US" sz="1600" dirty="0">
                <a:hlinkClick r:id="rId5"/>
              </a:rPr>
              <a:t>https://</a:t>
            </a:r>
            <a:r>
              <a:rPr lang="en-US" sz="1600" dirty="0" err="1">
                <a:hlinkClick r:id="rId5"/>
              </a:rPr>
              <a:t>ballotpedia.org</a:t>
            </a:r>
            <a:r>
              <a:rPr lang="en-US" sz="1600" dirty="0">
                <a:hlinkClick r:id="rId5"/>
              </a:rPr>
              <a:t>/Ohio_2023_ballot_measures</a:t>
            </a:r>
            <a:endParaRPr lang="en-US" sz="1600" dirty="0"/>
          </a:p>
          <a:p>
            <a:r>
              <a:rPr lang="en-US" sz="1600" dirty="0"/>
              <a:t>Find your sample ballot here: </a:t>
            </a:r>
            <a:r>
              <a:rPr lang="en-US" sz="1600" dirty="0">
                <a:hlinkClick r:id="rId6"/>
              </a:rPr>
              <a:t>https://</a:t>
            </a:r>
            <a:r>
              <a:rPr lang="en-US" sz="1600" dirty="0" err="1">
                <a:hlinkClick r:id="rId6"/>
              </a:rPr>
              <a:t>www.ohiosos.gov</a:t>
            </a:r>
            <a:r>
              <a:rPr lang="en-US" sz="1600" dirty="0">
                <a:hlinkClick r:id="rId6"/>
              </a:rPr>
              <a:t>/elections/voters/toolkit/sample-ballot/</a:t>
            </a:r>
            <a:endParaRPr lang="en-US" sz="1600" dirty="0"/>
          </a:p>
          <a:p>
            <a:r>
              <a:rPr lang="en-US" sz="1600" dirty="0"/>
              <a:t>Find your polling location: </a:t>
            </a:r>
            <a:r>
              <a:rPr lang="en-US" sz="1600" dirty="0">
                <a:hlinkClick r:id="rId7"/>
              </a:rPr>
              <a:t>https://</a:t>
            </a:r>
            <a:r>
              <a:rPr lang="en-US" sz="1600" dirty="0" err="1">
                <a:hlinkClick r:id="rId7"/>
              </a:rPr>
              <a:t>www.ohiosos.gov</a:t>
            </a:r>
            <a:r>
              <a:rPr lang="en-US" sz="1600" dirty="0">
                <a:hlinkClick r:id="rId7"/>
              </a:rPr>
              <a:t>/elections/voters/toolkit/polling-location/</a:t>
            </a:r>
            <a:endParaRPr lang="en-US" sz="1600" dirty="0"/>
          </a:p>
          <a:p>
            <a:r>
              <a:rPr lang="en-US" sz="1600" dirty="0"/>
              <a:t>ID requirements: </a:t>
            </a:r>
            <a:r>
              <a:rPr lang="en-US" sz="1600" dirty="0">
                <a:hlinkClick r:id="rId8"/>
              </a:rPr>
              <a:t>https://</a:t>
            </a:r>
            <a:r>
              <a:rPr lang="en-US" sz="1600" dirty="0" err="1">
                <a:hlinkClick r:id="rId8"/>
              </a:rPr>
              <a:t>www.ohiosos.gov</a:t>
            </a:r>
            <a:r>
              <a:rPr lang="en-US" sz="1600" dirty="0">
                <a:hlinkClick r:id="rId8"/>
              </a:rPr>
              <a:t>/elections/voters/id-requirements/</a:t>
            </a:r>
            <a:endParaRPr lang="en-US" sz="1600" dirty="0"/>
          </a:p>
          <a:p>
            <a:r>
              <a:rPr lang="en-US" sz="1600" dirty="0"/>
              <a:t>Absentee voting: </a:t>
            </a:r>
            <a:r>
              <a:rPr lang="en-US" sz="1600" dirty="0">
                <a:hlinkClick r:id="rId9"/>
              </a:rPr>
              <a:t>https://</a:t>
            </a:r>
            <a:r>
              <a:rPr lang="en-US" sz="1600" dirty="0" err="1">
                <a:hlinkClick r:id="rId9"/>
              </a:rPr>
              <a:t>www.ohiosos.gov</a:t>
            </a:r>
            <a:r>
              <a:rPr lang="en-US" sz="1600" dirty="0">
                <a:hlinkClick r:id="rId9"/>
              </a:rPr>
              <a:t>/elections/voters/how-to-request-your-absentee-ballot/</a:t>
            </a:r>
            <a:endParaRPr lang="en-US" sz="1600" dirty="0"/>
          </a:p>
          <a:p>
            <a:r>
              <a:rPr lang="en-US" sz="1600" dirty="0"/>
              <a:t>OSU Votes: </a:t>
            </a:r>
            <a:r>
              <a:rPr lang="en-US" sz="1600" dirty="0">
                <a:hlinkClick r:id="rId10"/>
              </a:rPr>
              <a:t>https://</a:t>
            </a:r>
            <a:r>
              <a:rPr lang="en-US" sz="1600" dirty="0" err="1">
                <a:hlinkClick r:id="rId10"/>
              </a:rPr>
              <a:t>lead.osu.edu</a:t>
            </a:r>
            <a:r>
              <a:rPr lang="en-US" sz="1600" dirty="0">
                <a:hlinkClick r:id="rId10"/>
              </a:rPr>
              <a:t>/community-engagement/</a:t>
            </a:r>
            <a:r>
              <a:rPr lang="en-US" sz="1600" dirty="0" err="1">
                <a:hlinkClick r:id="rId10"/>
              </a:rPr>
              <a:t>osu-votes</a:t>
            </a:r>
            <a:endParaRPr lang="en-US" sz="1600" dirty="0"/>
          </a:p>
          <a:p>
            <a:endParaRPr lang="en-US" sz="1600" dirty="0"/>
          </a:p>
        </p:txBody>
      </p:sp>
    </p:spTree>
    <p:extLst>
      <p:ext uri="{BB962C8B-B14F-4D97-AF65-F5344CB8AC3E}">
        <p14:creationId xmlns:p14="http://schemas.microsoft.com/office/powerpoint/2010/main" val="312566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CF3F5-4CBF-73C0-66B5-3D0A627137C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3C1F2E68-040F-41A9-643D-8A20A9C70A96}"/>
              </a:ext>
            </a:extLst>
          </p:cNvPr>
          <p:cNvSpPr>
            <a:spLocks noGrp="1"/>
          </p:cNvSpPr>
          <p:nvPr>
            <p:ph idx="1"/>
          </p:nvPr>
        </p:nvSpPr>
        <p:spPr/>
        <p:txBody>
          <a:bodyPr>
            <a:normAutofit/>
          </a:bodyPr>
          <a:lstStyle/>
          <a:p>
            <a:r>
              <a:rPr lang="en-US" sz="2800" dirty="0"/>
              <a:t>August 8</a:t>
            </a:r>
            <a:r>
              <a:rPr lang="en-US" sz="2800" baseline="30000" dirty="0"/>
              <a:t>th</a:t>
            </a:r>
            <a:r>
              <a:rPr lang="en-US" sz="2800" dirty="0"/>
              <a:t> special election</a:t>
            </a:r>
          </a:p>
          <a:p>
            <a:r>
              <a:rPr lang="en-US" sz="2800" dirty="0"/>
              <a:t>November 7</a:t>
            </a:r>
            <a:r>
              <a:rPr lang="en-US" sz="2800" baseline="30000" dirty="0"/>
              <a:t>th</a:t>
            </a:r>
            <a:r>
              <a:rPr lang="en-US" sz="2800" dirty="0"/>
              <a:t> special election</a:t>
            </a:r>
          </a:p>
          <a:p>
            <a:r>
              <a:rPr lang="en-US" sz="2800" dirty="0"/>
              <a:t>Issue 1- Present in both</a:t>
            </a:r>
          </a:p>
          <a:p>
            <a:endParaRPr lang="en-US" sz="2800" dirty="0"/>
          </a:p>
        </p:txBody>
      </p:sp>
    </p:spTree>
    <p:extLst>
      <p:ext uri="{BB962C8B-B14F-4D97-AF65-F5344CB8AC3E}">
        <p14:creationId xmlns:p14="http://schemas.microsoft.com/office/powerpoint/2010/main" val="32117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552A-2137-0742-E5A1-B205E1D87E9D}"/>
              </a:ext>
            </a:extLst>
          </p:cNvPr>
          <p:cNvSpPr>
            <a:spLocks noGrp="1"/>
          </p:cNvSpPr>
          <p:nvPr>
            <p:ph type="title"/>
          </p:nvPr>
        </p:nvSpPr>
        <p:spPr>
          <a:xfrm>
            <a:off x="1295401" y="330198"/>
            <a:ext cx="9601196" cy="1303867"/>
          </a:xfrm>
        </p:spPr>
        <p:txBody>
          <a:bodyPr/>
          <a:lstStyle/>
          <a:p>
            <a:r>
              <a:rPr lang="en-US" dirty="0"/>
              <a:t>August 8</a:t>
            </a:r>
            <a:r>
              <a:rPr lang="en-US" baseline="30000" dirty="0"/>
              <a:t>th</a:t>
            </a:r>
            <a:r>
              <a:rPr lang="en-US" dirty="0"/>
              <a:t>- Special election</a:t>
            </a:r>
          </a:p>
        </p:txBody>
      </p:sp>
      <p:sp>
        <p:nvSpPr>
          <p:cNvPr id="3" name="Content Placeholder 2">
            <a:extLst>
              <a:ext uri="{FF2B5EF4-FFF2-40B4-BE49-F238E27FC236}">
                <a16:creationId xmlns:a16="http://schemas.microsoft.com/office/drawing/2014/main" id="{D50191F8-C39F-359A-8098-576F9A220129}"/>
              </a:ext>
            </a:extLst>
          </p:cNvPr>
          <p:cNvSpPr>
            <a:spLocks noGrp="1"/>
          </p:cNvSpPr>
          <p:nvPr>
            <p:ph idx="1"/>
          </p:nvPr>
        </p:nvSpPr>
        <p:spPr>
          <a:xfrm>
            <a:off x="0" y="982131"/>
            <a:ext cx="9601196" cy="3797686"/>
          </a:xfrm>
        </p:spPr>
        <p:txBody>
          <a:bodyPr>
            <a:noAutofit/>
          </a:bodyPr>
          <a:lstStyle/>
          <a:p>
            <a:r>
              <a:rPr lang="en-US" sz="2000" dirty="0"/>
              <a:t>Issue 1</a:t>
            </a:r>
          </a:p>
          <a:p>
            <a:r>
              <a:rPr lang="en-US" sz="2000" dirty="0"/>
              <a:t>Language</a:t>
            </a:r>
          </a:p>
          <a:p>
            <a:pPr lvl="1"/>
            <a:r>
              <a:rPr lang="en-US" sz="2000" dirty="0"/>
              <a:t>“The proposed amendment would:</a:t>
            </a:r>
          </a:p>
          <a:p>
            <a:pPr lvl="2"/>
            <a:r>
              <a:rPr lang="en-US" sz="2000" dirty="0"/>
              <a:t>1) require that any proposed amendment of the Constitution of the State of Ohio receive the approval of at least 60% of eligible voters voting on the proposed amendment</a:t>
            </a:r>
          </a:p>
          <a:p>
            <a:pPr lvl="2"/>
            <a:r>
              <a:rPr lang="en-US" sz="2000" dirty="0"/>
              <a:t>2) Require that any initiative petition filed on or after January 1</a:t>
            </a:r>
            <a:r>
              <a:rPr lang="en-US" sz="2000" baseline="30000" dirty="0"/>
              <a:t>st</a:t>
            </a:r>
            <a:r>
              <a:rPr lang="en-US" sz="2000" dirty="0"/>
              <a:t> , 2024, with the Secretary of State proposing to amend the Constitution of the State of Ohio be signed by at least five percent of the electors of each county based on the total vote in the county for governor in the last preceding election</a:t>
            </a:r>
          </a:p>
          <a:p>
            <a:pPr lvl="2"/>
            <a:r>
              <a:rPr lang="en-US" sz="2000" dirty="0"/>
              <a:t>3) Specify that additional signatures may not be added to an initiative petition proposing to amend the Constitution of the State of Ohio that is filed with the Secretary of State on or after January 1, 2024 proposing to amend the Constitution of the State of Ohio</a:t>
            </a:r>
          </a:p>
          <a:p>
            <a:pPr lvl="1"/>
            <a:r>
              <a:rPr lang="en-US" sz="2000" dirty="0"/>
              <a:t>If passed, the amendment will be effective immediately”</a:t>
            </a:r>
          </a:p>
        </p:txBody>
      </p:sp>
    </p:spTree>
    <p:extLst>
      <p:ext uri="{BB962C8B-B14F-4D97-AF65-F5344CB8AC3E}">
        <p14:creationId xmlns:p14="http://schemas.microsoft.com/office/powerpoint/2010/main" val="25781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E87F-AE21-856E-4925-7DFC96829A1D}"/>
              </a:ext>
            </a:extLst>
          </p:cNvPr>
          <p:cNvSpPr>
            <a:spLocks noGrp="1"/>
          </p:cNvSpPr>
          <p:nvPr>
            <p:ph type="title"/>
          </p:nvPr>
        </p:nvSpPr>
        <p:spPr/>
        <p:txBody>
          <a:bodyPr>
            <a:normAutofit/>
          </a:bodyPr>
          <a:lstStyle/>
          <a:p>
            <a:r>
              <a:rPr lang="en-US" sz="4400" dirty="0"/>
              <a:t>A lot of legal/ political lingo…</a:t>
            </a:r>
          </a:p>
        </p:txBody>
      </p:sp>
      <p:sp>
        <p:nvSpPr>
          <p:cNvPr id="3" name="Content Placeholder 2">
            <a:extLst>
              <a:ext uri="{FF2B5EF4-FFF2-40B4-BE49-F238E27FC236}">
                <a16:creationId xmlns:a16="http://schemas.microsoft.com/office/drawing/2014/main" id="{315CD861-F47F-9B34-B7DB-9418ED5DC01B}"/>
              </a:ext>
            </a:extLst>
          </p:cNvPr>
          <p:cNvSpPr>
            <a:spLocks noGrp="1"/>
          </p:cNvSpPr>
          <p:nvPr>
            <p:ph idx="1"/>
          </p:nvPr>
        </p:nvSpPr>
        <p:spPr/>
        <p:txBody>
          <a:bodyPr>
            <a:normAutofit/>
          </a:bodyPr>
          <a:lstStyle/>
          <a:p>
            <a:r>
              <a:rPr lang="en-US" sz="2400" dirty="0"/>
              <a:t>Distilled down, the August 8</a:t>
            </a:r>
            <a:r>
              <a:rPr lang="en-US" sz="2400" baseline="30000" dirty="0"/>
              <a:t>th</a:t>
            </a:r>
            <a:r>
              <a:rPr lang="en-US" sz="2400" dirty="0"/>
              <a:t> iteration of Issue 1:</a:t>
            </a:r>
          </a:p>
          <a:p>
            <a:pPr lvl="1"/>
            <a:r>
              <a:rPr lang="en-US" sz="2400" dirty="0"/>
              <a:t>1) Requires a 60% majority to pass any proposed amendment to the Constitution of the State of Ohio</a:t>
            </a:r>
          </a:p>
          <a:p>
            <a:pPr lvl="1"/>
            <a:r>
              <a:rPr lang="en-US" sz="2400" dirty="0"/>
              <a:t>2) Any petition aimed to amend the constitution after January 1</a:t>
            </a:r>
            <a:r>
              <a:rPr lang="en-US" sz="2400" baseline="30000" dirty="0"/>
              <a:t>st</a:t>
            </a:r>
            <a:r>
              <a:rPr lang="en-US" sz="2400" dirty="0"/>
              <a:t> 2024, must have signatures from 5% of voters from each county</a:t>
            </a:r>
          </a:p>
          <a:p>
            <a:pPr lvl="1"/>
            <a:r>
              <a:rPr lang="en-US" sz="2400" dirty="0"/>
              <a:t>3) All amendments filed after January 1</a:t>
            </a:r>
            <a:r>
              <a:rPr lang="en-US" sz="2400" baseline="30000" dirty="0"/>
              <a:t>st</a:t>
            </a:r>
            <a:r>
              <a:rPr lang="en-US" sz="2400" dirty="0"/>
              <a:t> 2024 cannot have signatures added after filing </a:t>
            </a:r>
          </a:p>
        </p:txBody>
      </p:sp>
    </p:spTree>
    <p:extLst>
      <p:ext uri="{BB962C8B-B14F-4D97-AF65-F5344CB8AC3E}">
        <p14:creationId xmlns:p14="http://schemas.microsoft.com/office/powerpoint/2010/main" val="201171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04B2-9EFA-8980-DCF8-3A6F4E62A58D}"/>
              </a:ext>
            </a:extLst>
          </p:cNvPr>
          <p:cNvSpPr>
            <a:spLocks noGrp="1"/>
          </p:cNvSpPr>
          <p:nvPr>
            <p:ph type="title"/>
          </p:nvPr>
        </p:nvSpPr>
        <p:spPr/>
        <p:txBody>
          <a:bodyPr>
            <a:normAutofit/>
          </a:bodyPr>
          <a:lstStyle/>
          <a:p>
            <a:r>
              <a:rPr lang="en-US" sz="4400" dirty="0"/>
              <a:t>Arguments For and Against</a:t>
            </a:r>
          </a:p>
        </p:txBody>
      </p:sp>
      <p:sp>
        <p:nvSpPr>
          <p:cNvPr id="3" name="Content Placeholder 2">
            <a:extLst>
              <a:ext uri="{FF2B5EF4-FFF2-40B4-BE49-F238E27FC236}">
                <a16:creationId xmlns:a16="http://schemas.microsoft.com/office/drawing/2014/main" id="{D90E095C-EADC-B4ED-04BC-0BEBDD427F05}"/>
              </a:ext>
            </a:extLst>
          </p:cNvPr>
          <p:cNvSpPr>
            <a:spLocks noGrp="1"/>
          </p:cNvSpPr>
          <p:nvPr>
            <p:ph idx="1"/>
          </p:nvPr>
        </p:nvSpPr>
        <p:spPr>
          <a:xfrm>
            <a:off x="677334" y="2229811"/>
            <a:ext cx="9601196" cy="3318936"/>
          </a:xfrm>
        </p:spPr>
        <p:txBody>
          <a:bodyPr>
            <a:noAutofit/>
          </a:bodyPr>
          <a:lstStyle/>
          <a:p>
            <a:r>
              <a:rPr lang="en-US" sz="2000" dirty="0"/>
              <a:t>For (Yes)</a:t>
            </a:r>
          </a:p>
          <a:p>
            <a:pPr lvl="1"/>
            <a:r>
              <a:rPr lang="en-US" sz="2000" dirty="0"/>
              <a:t>Elevates the minimum threshold for passing an amendment</a:t>
            </a:r>
          </a:p>
          <a:p>
            <a:pPr lvl="1"/>
            <a:r>
              <a:rPr lang="en-US" sz="2000" dirty="0"/>
              <a:t>Aimed to protect the interests of Ohioans on the individual level</a:t>
            </a:r>
          </a:p>
          <a:p>
            <a:pPr lvl="1"/>
            <a:r>
              <a:rPr lang="en-US" sz="2000" dirty="0"/>
              <a:t>Poised to allow only one attempt to gather signatures for proposed amendment approval</a:t>
            </a:r>
          </a:p>
          <a:p>
            <a:r>
              <a:rPr lang="en-US" sz="2000" dirty="0"/>
              <a:t>Against (No)</a:t>
            </a:r>
          </a:p>
          <a:p>
            <a:pPr lvl="1"/>
            <a:r>
              <a:rPr lang="en-US" sz="2000" dirty="0"/>
              <a:t>Destroys citizen-driven ballot initiatives</a:t>
            </a:r>
          </a:p>
          <a:p>
            <a:pPr lvl="1"/>
            <a:r>
              <a:rPr lang="en-US" sz="2000" dirty="0"/>
              <a:t>Undermines essence of majority rules (&gt;50%)</a:t>
            </a:r>
          </a:p>
          <a:p>
            <a:pPr lvl="1"/>
            <a:r>
              <a:rPr lang="en-US" sz="2000" dirty="0"/>
              <a:t>Is a universal qualification going forward</a:t>
            </a:r>
          </a:p>
        </p:txBody>
      </p:sp>
    </p:spTree>
    <p:extLst>
      <p:ext uri="{BB962C8B-B14F-4D97-AF65-F5344CB8AC3E}">
        <p14:creationId xmlns:p14="http://schemas.microsoft.com/office/powerpoint/2010/main" val="350234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B775-B418-0C5C-F74C-0B7B26442D5D}"/>
              </a:ext>
            </a:extLst>
          </p:cNvPr>
          <p:cNvSpPr>
            <a:spLocks noGrp="1"/>
          </p:cNvSpPr>
          <p:nvPr>
            <p:ph type="title"/>
          </p:nvPr>
        </p:nvSpPr>
        <p:spPr>
          <a:xfrm>
            <a:off x="658091" y="244548"/>
            <a:ext cx="8596668" cy="1320800"/>
          </a:xfrm>
        </p:spPr>
        <p:txBody>
          <a:bodyPr>
            <a:normAutofit/>
          </a:bodyPr>
          <a:lstStyle/>
          <a:p>
            <a:r>
              <a:rPr lang="en-US" sz="4400" dirty="0"/>
              <a:t>Outcome from August 8th</a:t>
            </a:r>
          </a:p>
        </p:txBody>
      </p:sp>
      <p:pic>
        <p:nvPicPr>
          <p:cNvPr id="6" name="Content Placeholder 5">
            <a:extLst>
              <a:ext uri="{FF2B5EF4-FFF2-40B4-BE49-F238E27FC236}">
                <a16:creationId xmlns:a16="http://schemas.microsoft.com/office/drawing/2014/main" id="{8B9510A6-27DF-D695-C6F8-182351638B94}"/>
              </a:ext>
            </a:extLst>
          </p:cNvPr>
          <p:cNvPicPr>
            <a:picLocks noGrp="1" noChangeAspect="1"/>
          </p:cNvPicPr>
          <p:nvPr>
            <p:ph idx="1"/>
          </p:nvPr>
        </p:nvPicPr>
        <p:blipFill>
          <a:blip r:embed="rId2"/>
          <a:stretch>
            <a:fillRect/>
          </a:stretch>
        </p:blipFill>
        <p:spPr>
          <a:xfrm>
            <a:off x="838200" y="1414357"/>
            <a:ext cx="7134532" cy="4351338"/>
          </a:xfrm>
          <a:prstGeom prst="rect">
            <a:avLst/>
          </a:prstGeom>
        </p:spPr>
      </p:pic>
      <p:sp>
        <p:nvSpPr>
          <p:cNvPr id="7" name="TextBox 6">
            <a:extLst>
              <a:ext uri="{FF2B5EF4-FFF2-40B4-BE49-F238E27FC236}">
                <a16:creationId xmlns:a16="http://schemas.microsoft.com/office/drawing/2014/main" id="{5E55FB7A-EFEB-147D-5F86-83D6FEF5517A}"/>
              </a:ext>
            </a:extLst>
          </p:cNvPr>
          <p:cNvSpPr txBox="1"/>
          <p:nvPr/>
        </p:nvSpPr>
        <p:spPr>
          <a:xfrm>
            <a:off x="384848" y="5919958"/>
            <a:ext cx="8370455" cy="553998"/>
          </a:xfrm>
          <a:prstGeom prst="rect">
            <a:avLst/>
          </a:prstGeom>
          <a:noFill/>
        </p:spPr>
        <p:txBody>
          <a:bodyPr wrap="square" rtlCol="0">
            <a:spAutoFit/>
          </a:bodyPr>
          <a:lstStyle/>
          <a:p>
            <a:pPr algn="l"/>
            <a:r>
              <a:rPr lang="en-US" sz="3000" dirty="0"/>
              <a:t>“Ohio Voters Reject Issue 1 in Special Election”</a:t>
            </a:r>
          </a:p>
        </p:txBody>
      </p:sp>
      <p:sp>
        <p:nvSpPr>
          <p:cNvPr id="8" name="TextBox 7">
            <a:extLst>
              <a:ext uri="{FF2B5EF4-FFF2-40B4-BE49-F238E27FC236}">
                <a16:creationId xmlns:a16="http://schemas.microsoft.com/office/drawing/2014/main" id="{E49CCD4D-AAA6-D8A3-EA2A-FB8BA4BE21F9}"/>
              </a:ext>
            </a:extLst>
          </p:cNvPr>
          <p:cNvSpPr txBox="1"/>
          <p:nvPr/>
        </p:nvSpPr>
        <p:spPr>
          <a:xfrm>
            <a:off x="5185448" y="2520372"/>
            <a:ext cx="1828800" cy="1828800"/>
          </a:xfrm>
          <a:prstGeom prst="rect">
            <a:avLst/>
          </a:prstGeom>
          <a:noFill/>
        </p:spPr>
        <p:txBody>
          <a:bodyPr wrap="square" rtlCol="0">
            <a:spAutoFit/>
          </a:bodyPr>
          <a:lstStyle/>
          <a:p>
            <a:pPr algn="l"/>
            <a:endParaRPr lang="en-US" dirty="0"/>
          </a:p>
        </p:txBody>
      </p:sp>
      <p:sp>
        <p:nvSpPr>
          <p:cNvPr id="9" name="TextBox 8">
            <a:extLst>
              <a:ext uri="{FF2B5EF4-FFF2-40B4-BE49-F238E27FC236}">
                <a16:creationId xmlns:a16="http://schemas.microsoft.com/office/drawing/2014/main" id="{9292E9AF-575C-1716-42AC-6490E8A606CF}"/>
              </a:ext>
            </a:extLst>
          </p:cNvPr>
          <p:cNvSpPr txBox="1"/>
          <p:nvPr/>
        </p:nvSpPr>
        <p:spPr>
          <a:xfrm>
            <a:off x="5185448" y="2520372"/>
            <a:ext cx="1828800" cy="1828800"/>
          </a:xfrm>
          <a:prstGeom prst="rect">
            <a:avLst/>
          </a:prstGeom>
          <a:noFill/>
        </p:spPr>
        <p:txBody>
          <a:bodyPr wrap="square" rtlCol="0">
            <a:spAutoFit/>
          </a:bodyPr>
          <a:lstStyle/>
          <a:p>
            <a:pPr algn="l"/>
            <a:endParaRPr lang="en-US" dirty="0"/>
          </a:p>
        </p:txBody>
      </p:sp>
      <p:sp>
        <p:nvSpPr>
          <p:cNvPr id="10" name="TextBox 9">
            <a:extLst>
              <a:ext uri="{FF2B5EF4-FFF2-40B4-BE49-F238E27FC236}">
                <a16:creationId xmlns:a16="http://schemas.microsoft.com/office/drawing/2014/main" id="{61E7B767-80A5-79EB-0898-A87FEF37487D}"/>
              </a:ext>
            </a:extLst>
          </p:cNvPr>
          <p:cNvSpPr txBox="1"/>
          <p:nvPr/>
        </p:nvSpPr>
        <p:spPr>
          <a:xfrm>
            <a:off x="7972732" y="2735157"/>
            <a:ext cx="2886364" cy="1200329"/>
          </a:xfrm>
          <a:prstGeom prst="rect">
            <a:avLst/>
          </a:prstGeom>
          <a:noFill/>
        </p:spPr>
        <p:txBody>
          <a:bodyPr wrap="square" rtlCol="0">
            <a:spAutoFit/>
          </a:bodyPr>
          <a:lstStyle/>
          <a:p>
            <a:pPr algn="l"/>
            <a:r>
              <a:rPr lang="en-US" sz="3600" b="1" dirty="0"/>
              <a:t>No= 57%</a:t>
            </a:r>
          </a:p>
          <a:p>
            <a:pPr algn="l"/>
            <a:r>
              <a:rPr lang="en-US" sz="3600" b="1" dirty="0"/>
              <a:t>Yes= 43%</a:t>
            </a:r>
          </a:p>
        </p:txBody>
      </p:sp>
    </p:spTree>
    <p:extLst>
      <p:ext uri="{BB962C8B-B14F-4D97-AF65-F5344CB8AC3E}">
        <p14:creationId xmlns:p14="http://schemas.microsoft.com/office/powerpoint/2010/main" val="294458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86BD-F1A9-7F02-5754-55888D6F1A39}"/>
              </a:ext>
            </a:extLst>
          </p:cNvPr>
          <p:cNvSpPr>
            <a:spLocks noGrp="1"/>
          </p:cNvSpPr>
          <p:nvPr>
            <p:ph type="title"/>
          </p:nvPr>
        </p:nvSpPr>
        <p:spPr>
          <a:xfrm>
            <a:off x="838200" y="365125"/>
            <a:ext cx="12215722" cy="1539875"/>
          </a:xfrm>
        </p:spPr>
        <p:txBody>
          <a:bodyPr/>
          <a:lstStyle/>
          <a:p>
            <a:r>
              <a:rPr lang="en-US" dirty="0"/>
              <a:t>What does a </a:t>
            </a:r>
            <a:br>
              <a:rPr lang="en-US" dirty="0"/>
            </a:br>
            <a:r>
              <a:rPr lang="en-US" dirty="0"/>
              <a:t>ballot look like?</a:t>
            </a:r>
          </a:p>
        </p:txBody>
      </p:sp>
      <p:pic>
        <p:nvPicPr>
          <p:cNvPr id="6" name="Picture 5">
            <a:extLst>
              <a:ext uri="{FF2B5EF4-FFF2-40B4-BE49-F238E27FC236}">
                <a16:creationId xmlns:a16="http://schemas.microsoft.com/office/drawing/2014/main" id="{240EEF58-FE25-DFA8-C8ED-1A69A56111A1}"/>
              </a:ext>
            </a:extLst>
          </p:cNvPr>
          <p:cNvPicPr>
            <a:picLocks noChangeAspect="1"/>
          </p:cNvPicPr>
          <p:nvPr/>
        </p:nvPicPr>
        <p:blipFill>
          <a:blip r:embed="rId2"/>
          <a:stretch>
            <a:fillRect/>
          </a:stretch>
        </p:blipFill>
        <p:spPr>
          <a:xfrm>
            <a:off x="838200" y="2101146"/>
            <a:ext cx="4494261" cy="4113391"/>
          </a:xfrm>
          <a:prstGeom prst="rect">
            <a:avLst/>
          </a:prstGeom>
        </p:spPr>
      </p:pic>
      <p:pic>
        <p:nvPicPr>
          <p:cNvPr id="9" name="Picture 8">
            <a:extLst>
              <a:ext uri="{FF2B5EF4-FFF2-40B4-BE49-F238E27FC236}">
                <a16:creationId xmlns:a16="http://schemas.microsoft.com/office/drawing/2014/main" id="{EAED20AD-BFC0-D82E-CCC5-213078354267}"/>
              </a:ext>
            </a:extLst>
          </p:cNvPr>
          <p:cNvPicPr>
            <a:picLocks noChangeAspect="1"/>
          </p:cNvPicPr>
          <p:nvPr/>
        </p:nvPicPr>
        <p:blipFill>
          <a:blip r:embed="rId3"/>
          <a:stretch>
            <a:fillRect/>
          </a:stretch>
        </p:blipFill>
        <p:spPr>
          <a:xfrm>
            <a:off x="5907425" y="168979"/>
            <a:ext cx="5261974" cy="6654385"/>
          </a:xfrm>
          <a:prstGeom prst="rect">
            <a:avLst/>
          </a:prstGeom>
        </p:spPr>
      </p:pic>
    </p:spTree>
    <p:extLst>
      <p:ext uri="{BB962C8B-B14F-4D97-AF65-F5344CB8AC3E}">
        <p14:creationId xmlns:p14="http://schemas.microsoft.com/office/powerpoint/2010/main" val="3251853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D70A-B319-80A4-88B3-F3D90922AD20}"/>
              </a:ext>
            </a:extLst>
          </p:cNvPr>
          <p:cNvSpPr>
            <a:spLocks noGrp="1"/>
          </p:cNvSpPr>
          <p:nvPr>
            <p:ph type="title"/>
          </p:nvPr>
        </p:nvSpPr>
        <p:spPr>
          <a:xfrm>
            <a:off x="523395" y="0"/>
            <a:ext cx="8596668" cy="1320800"/>
          </a:xfrm>
        </p:spPr>
        <p:txBody>
          <a:bodyPr/>
          <a:lstStyle/>
          <a:p>
            <a:r>
              <a:rPr lang="en-US" dirty="0"/>
              <a:t>November 7</a:t>
            </a:r>
            <a:r>
              <a:rPr lang="en-US" baseline="30000" dirty="0"/>
              <a:t>th</a:t>
            </a:r>
            <a:r>
              <a:rPr lang="en-US" dirty="0"/>
              <a:t> Special Election</a:t>
            </a:r>
          </a:p>
        </p:txBody>
      </p:sp>
      <p:sp>
        <p:nvSpPr>
          <p:cNvPr id="3" name="Content Placeholder 2">
            <a:extLst>
              <a:ext uri="{FF2B5EF4-FFF2-40B4-BE49-F238E27FC236}">
                <a16:creationId xmlns:a16="http://schemas.microsoft.com/office/drawing/2014/main" id="{11552C36-8B0B-130D-1FE4-43C87203B6D9}"/>
              </a:ext>
            </a:extLst>
          </p:cNvPr>
          <p:cNvSpPr>
            <a:spLocks noGrp="1"/>
          </p:cNvSpPr>
          <p:nvPr>
            <p:ph idx="1"/>
          </p:nvPr>
        </p:nvSpPr>
        <p:spPr>
          <a:xfrm>
            <a:off x="211667" y="660401"/>
            <a:ext cx="11219104" cy="4972723"/>
          </a:xfrm>
        </p:spPr>
        <p:txBody>
          <a:bodyPr>
            <a:noAutofit/>
          </a:bodyPr>
          <a:lstStyle/>
          <a:p>
            <a:r>
              <a:rPr lang="en-US" sz="2800" dirty="0"/>
              <a:t>Issue 1</a:t>
            </a:r>
            <a:endParaRPr lang="en-US" dirty="0"/>
          </a:p>
          <a:p>
            <a:pPr lvl="1"/>
            <a:r>
              <a:rPr lang="en-US" sz="1800" dirty="0"/>
              <a:t>Different than Issue 1 from August election</a:t>
            </a:r>
          </a:p>
          <a:p>
            <a:pPr lvl="1"/>
            <a:r>
              <a:rPr lang="en-US" sz="1800" dirty="0"/>
              <a:t>Language:</a:t>
            </a:r>
          </a:p>
          <a:p>
            <a:pPr lvl="2"/>
            <a:r>
              <a:rPr lang="en-US" sz="1800" dirty="0"/>
              <a:t>“Establish in the Constitution of the State of Ohio an individual right to one’s own reproductive medical treatment, including but not limited to abortion”</a:t>
            </a:r>
          </a:p>
          <a:p>
            <a:pPr lvl="2"/>
            <a:r>
              <a:rPr lang="en-US" sz="1800" dirty="0"/>
              <a:t>“Create legal protections for any person or entity that assists a person with receiving reproductive medical treatment, including but not limited to abortion”</a:t>
            </a:r>
          </a:p>
          <a:p>
            <a:pPr lvl="2"/>
            <a:r>
              <a:rPr lang="en-US" sz="1800" dirty="0"/>
              <a:t>“Prohibit the State from directly or indirectly burdening, penalizing, or prohibiting abortion before an unborn child is determined to be viable, unless the State demonstrates that it is using the least restrictive means”</a:t>
            </a:r>
          </a:p>
          <a:p>
            <a:pPr lvl="2"/>
            <a:r>
              <a:rPr lang="en-US" sz="1800" dirty="0"/>
              <a:t>“Grant a pregnant woman’s treating physician the authority to determine, on a case-by-case basis, whether an unborn child is viable”</a:t>
            </a:r>
          </a:p>
          <a:p>
            <a:pPr lvl="2"/>
            <a:r>
              <a:rPr lang="en-US" sz="1800" dirty="0"/>
              <a:t>“Only allow the State to prohibit an abortion after an unborn child is determined by a pregnant woman’s treating physician to be viable and only if the physician does not consider the abortion necessary to protect the pregnant woman’s life or health”</a:t>
            </a:r>
          </a:p>
          <a:p>
            <a:pPr lvl="2"/>
            <a:r>
              <a:rPr lang="en-US" sz="1800" dirty="0"/>
              <a:t>“Always allow an unborn child to be aborted at any stage of pregnancy, regardless of viability if, in the treating physician’s determination, the abortion is necessary to protect the pregnant woman’s life or health”</a:t>
            </a:r>
            <a:endParaRPr lang="en-US" sz="1400" dirty="0"/>
          </a:p>
        </p:txBody>
      </p:sp>
    </p:spTree>
    <p:extLst>
      <p:ext uri="{BB962C8B-B14F-4D97-AF65-F5344CB8AC3E}">
        <p14:creationId xmlns:p14="http://schemas.microsoft.com/office/powerpoint/2010/main" val="264941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4E33-801D-7441-8FF6-F2644FE7B821}"/>
              </a:ext>
            </a:extLst>
          </p:cNvPr>
          <p:cNvSpPr>
            <a:spLocks noGrp="1"/>
          </p:cNvSpPr>
          <p:nvPr>
            <p:ph type="title"/>
          </p:nvPr>
        </p:nvSpPr>
        <p:spPr>
          <a:xfrm>
            <a:off x="542638" y="147782"/>
            <a:ext cx="8596668" cy="1320800"/>
          </a:xfrm>
        </p:spPr>
        <p:txBody>
          <a:bodyPr/>
          <a:lstStyle/>
          <a:p>
            <a:r>
              <a:rPr lang="en-US" dirty="0"/>
              <a:t>November 7</a:t>
            </a:r>
            <a:r>
              <a:rPr lang="en-US" baseline="30000" dirty="0"/>
              <a:t>th</a:t>
            </a:r>
            <a:r>
              <a:rPr lang="en-US" dirty="0"/>
              <a:t> Special Election</a:t>
            </a:r>
          </a:p>
        </p:txBody>
      </p:sp>
      <p:sp>
        <p:nvSpPr>
          <p:cNvPr id="3" name="Content Placeholder 2">
            <a:extLst>
              <a:ext uri="{FF2B5EF4-FFF2-40B4-BE49-F238E27FC236}">
                <a16:creationId xmlns:a16="http://schemas.microsoft.com/office/drawing/2014/main" id="{17ED8F78-EAEF-BF29-C7D5-2806218F9903}"/>
              </a:ext>
            </a:extLst>
          </p:cNvPr>
          <p:cNvSpPr>
            <a:spLocks noGrp="1"/>
          </p:cNvSpPr>
          <p:nvPr>
            <p:ph idx="1"/>
          </p:nvPr>
        </p:nvSpPr>
        <p:spPr>
          <a:xfrm>
            <a:off x="318655" y="808182"/>
            <a:ext cx="10515600" cy="4667250"/>
          </a:xfrm>
        </p:spPr>
        <p:txBody>
          <a:bodyPr>
            <a:noAutofit/>
          </a:bodyPr>
          <a:lstStyle/>
          <a:p>
            <a:r>
              <a:rPr lang="en-US" sz="2600" dirty="0"/>
              <a:t>Issue 2</a:t>
            </a:r>
          </a:p>
          <a:p>
            <a:r>
              <a:rPr lang="en-US" sz="2000" dirty="0"/>
              <a:t>Language- much lengthier and more involved</a:t>
            </a:r>
          </a:p>
          <a:p>
            <a:pPr lvl="1"/>
            <a:r>
              <a:rPr lang="en-US" sz="2000" dirty="0">
                <a:hlinkClick r:id="rId2"/>
              </a:rPr>
              <a:t>https://</a:t>
            </a:r>
            <a:r>
              <a:rPr lang="en-US" sz="2000" dirty="0" err="1">
                <a:hlinkClick r:id="rId2"/>
              </a:rPr>
              <a:t>www.ohiosos.gov</a:t>
            </a:r>
            <a:r>
              <a:rPr lang="en-US" sz="2000" dirty="0">
                <a:hlinkClick r:id="rId2"/>
              </a:rPr>
              <a:t>/</a:t>
            </a:r>
            <a:r>
              <a:rPr lang="en-US" sz="2000" dirty="0" err="1">
                <a:hlinkClick r:id="rId2"/>
              </a:rPr>
              <a:t>globalassets</a:t>
            </a:r>
            <a:r>
              <a:rPr lang="en-US" sz="2000" dirty="0">
                <a:hlinkClick r:id="rId2"/>
              </a:rPr>
              <a:t>/</a:t>
            </a:r>
            <a:r>
              <a:rPr lang="en-US" sz="2000" dirty="0" err="1">
                <a:hlinkClick r:id="rId2"/>
              </a:rPr>
              <a:t>ballotboard</a:t>
            </a:r>
            <a:r>
              <a:rPr lang="en-US" sz="2000" dirty="0">
                <a:hlinkClick r:id="rId2"/>
              </a:rPr>
              <a:t>/2023/issue-2-certified-language---08-24-23.pdf</a:t>
            </a:r>
            <a:endParaRPr lang="en-US" sz="2000" dirty="0"/>
          </a:p>
          <a:p>
            <a:r>
              <a:rPr lang="en-US" sz="2000" dirty="0"/>
              <a:t>Key points:</a:t>
            </a:r>
          </a:p>
          <a:p>
            <a:pPr lvl="1"/>
            <a:r>
              <a:rPr lang="en-US" sz="2000" dirty="0"/>
              <a:t>Define adult use recreational cannabis</a:t>
            </a:r>
          </a:p>
          <a:p>
            <a:pPr lvl="1"/>
            <a:r>
              <a:rPr lang="en-US" sz="2000" dirty="0"/>
              <a:t>Create a regulatory decision and legalize cultivation, processing and sale for adults 21+</a:t>
            </a:r>
          </a:p>
          <a:p>
            <a:pPr lvl="1"/>
            <a:r>
              <a:rPr lang="en-US" sz="2000" dirty="0"/>
              <a:t>Establish cannabis based jobs, social equity stipulations, protections for medical cannabis patients</a:t>
            </a:r>
          </a:p>
          <a:p>
            <a:pPr lvl="1"/>
            <a:r>
              <a:rPr lang="en-US" sz="2000" dirty="0"/>
              <a:t>Establish clauses for employers, landlords and safe use (i.e. not while operative a motor vehicle)</a:t>
            </a:r>
          </a:p>
          <a:p>
            <a:pPr lvl="1"/>
            <a:r>
              <a:rPr lang="en-US" sz="2000" dirty="0"/>
              <a:t>Change laws related to financial support of cannabis testing labs</a:t>
            </a:r>
          </a:p>
          <a:p>
            <a:pPr lvl="1"/>
            <a:r>
              <a:rPr lang="en-US" sz="2000" dirty="0"/>
              <a:t>Fund a program for cannabis addiction services</a:t>
            </a:r>
          </a:p>
          <a:p>
            <a:pPr lvl="1"/>
            <a:r>
              <a:rPr lang="en-US" sz="2000" dirty="0"/>
              <a:t>Taxation clauses related to cannabis sales</a:t>
            </a:r>
          </a:p>
        </p:txBody>
      </p:sp>
    </p:spTree>
    <p:extLst>
      <p:ext uri="{BB962C8B-B14F-4D97-AF65-F5344CB8AC3E}">
        <p14:creationId xmlns:p14="http://schemas.microsoft.com/office/powerpoint/2010/main" val="8860895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1045</Words>
  <Application>Microsoft Macintosh PowerPoint</Application>
  <PresentationFormat>Widescreen</PresentationFormat>
  <Paragraphs>87</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Rounded MT Bold</vt:lpstr>
      <vt:lpstr>Calibri</vt:lpstr>
      <vt:lpstr>Trebuchet MS</vt:lpstr>
      <vt:lpstr>Wingdings 3</vt:lpstr>
      <vt:lpstr>Facet</vt:lpstr>
      <vt:lpstr>Voter’s Education Program 2023</vt:lpstr>
      <vt:lpstr>Overview</vt:lpstr>
      <vt:lpstr>August 8th- Special election</vt:lpstr>
      <vt:lpstr>A lot of legal/ political lingo…</vt:lpstr>
      <vt:lpstr>Arguments For and Against</vt:lpstr>
      <vt:lpstr>Outcome from August 8th</vt:lpstr>
      <vt:lpstr>What does a  ballot look like?</vt:lpstr>
      <vt:lpstr>November 7th Special Election</vt:lpstr>
      <vt:lpstr>November 7th Special Election</vt:lpstr>
      <vt:lpstr>November 7th Distilled Down</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Voter’s Education Program 2023</dc:title>
  <dc:creator>Wernick, Ari</dc:creator>
  <cp:lastModifiedBy>Cyranek, Caroline</cp:lastModifiedBy>
  <cp:revision>2</cp:revision>
  <dcterms:created xsi:type="dcterms:W3CDTF">2023-10-22T15:13:49Z</dcterms:created>
  <dcterms:modified xsi:type="dcterms:W3CDTF">2023-10-23T12:47:25Z</dcterms:modified>
</cp:coreProperties>
</file>